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347" r:id="rId3"/>
    <p:sldId id="348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341" r:id="rId14"/>
    <p:sldId id="349" r:id="rId15"/>
    <p:sldId id="268" r:id="rId16"/>
    <p:sldId id="269" r:id="rId17"/>
    <p:sldId id="342" r:id="rId18"/>
    <p:sldId id="270" r:id="rId19"/>
    <p:sldId id="343" r:id="rId20"/>
    <p:sldId id="271" r:id="rId21"/>
    <p:sldId id="272" r:id="rId22"/>
    <p:sldId id="273" r:id="rId23"/>
    <p:sldId id="281" r:id="rId24"/>
    <p:sldId id="344" r:id="rId25"/>
    <p:sldId id="276" r:id="rId26"/>
    <p:sldId id="283" r:id="rId27"/>
    <p:sldId id="282" r:id="rId28"/>
    <p:sldId id="275" r:id="rId29"/>
    <p:sldId id="277" r:id="rId30"/>
    <p:sldId id="346" r:id="rId31"/>
    <p:sldId id="345" r:id="rId32"/>
    <p:sldId id="274" r:id="rId33"/>
    <p:sldId id="278" r:id="rId34"/>
    <p:sldId id="279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95"/>
    <p:restoredTop sz="94617"/>
  </p:normalViewPr>
  <p:slideViewPr>
    <p:cSldViewPr snapToGrid="0" snapToObjects="1">
      <p:cViewPr varScale="1">
        <p:scale>
          <a:sx n="122" d="100"/>
          <a:sy n="122" d="100"/>
        </p:scale>
        <p:origin x="2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75D41-83A1-5643-82BF-D6C4822DA2EB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4A49C-AF74-F44D-8513-502BB7456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9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0849-14BC-1D44-9F09-79505E701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18CF5-3420-F749-9E9F-48C3999EC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C97C-8DF2-B447-94C8-E3D6E5D2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B340-604E-3A43-9392-990CA479B0C0}" type="datetime1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4DD79-AA9C-C848-853D-6BF8D056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BA533-98E3-1B44-A11F-E2089694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1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21BE-DD30-BF44-9BDE-6E6C96B0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A6F90-994D-4240-A05A-FEF11A18A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175EE-F8D8-7C4F-86CB-BA7F043D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954F1-64D3-0848-AF38-703EDCA33088}" type="datetime1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8F3B9-265C-2946-8C24-4208D2DF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BFDF-B422-8947-9D48-591FD528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1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238EC-9D89-FB40-864B-470FEAE39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6FEB0-81C2-3741-9344-1A61155F9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18269-CCCB-8C46-8615-DE74A351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1B3D6-5652-CD48-9E7B-9F03C6BF4C83}" type="datetime1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C328-5BC6-2D4F-A7CD-9C492BC6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9F7B9-593A-0840-BDAD-098C067B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2B1E-9439-7F47-956D-A7D37E37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9C25-5DB3-2147-A078-B603DBB8F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81FA7-9405-0045-BC4C-D66BA7EB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96A2-684E-1742-8E77-07FBA2E08984}" type="datetime1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776BE-DE5B-414D-BE9B-D5FA96ECA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3CDFB-30FD-4E40-A0C5-F46D72E4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5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1791-064D-964D-BE4C-01ECBF65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2E89F-963F-7D44-9363-D26D010B2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15562-F730-FE48-804A-739B9269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C8A9-659B-0046-A4A6-F73ABC89B317}" type="datetime1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20A77-54B3-474C-8805-A7288DCB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EA6F-3CB8-434B-AC83-B6E708FE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6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4C67-F3BD-BB45-8B58-A63DB935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AE53C-CAA2-8F44-9760-8ABE0D98F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CFA7A-5215-FE4E-80DC-F46992651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56B91-9A0F-4141-B0E8-A424C42A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E441-E74A-DA42-B829-1378E5A82916}" type="datetime1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912B9-896A-8B4A-9C92-E68110C2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0D4CA-A203-B242-9CFA-76C811C3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0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BEA9-9122-E843-B7E6-C96A67FB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1E53E-714E-B545-816B-9BEA0E4A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D6866-1615-7745-82AE-0262B4B45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3C381-1BBF-E742-883D-058DEA608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09527-DF4A-C74F-939B-61162CE57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948DB-B11F-DD4C-8236-C27AE81B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24743-ED98-514C-A532-DE33EE356C15}" type="datetime1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997F8-9FA4-3E4C-9D2C-525E1748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3B8F3-97D9-8049-A228-11CE3B70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02A1-FB6E-EF4A-B4B7-5DB19CCA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8C4AB-5CB9-844B-AD2F-DB9C17A50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5836-1E11-7B40-AB80-CC0846783AFB}" type="datetime1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6BA99-2403-9F45-B6BA-5086311C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E42C8-6471-2B43-8CB7-A4372E1B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E093-5B1C-874D-AF8A-CA10EF56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7396-116F-E346-8A64-35CFAC487759}" type="datetime1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4165E-54EA-3144-8A77-614AA285C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F6F0C-BC10-CB47-8527-D0091BB0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8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262D2-BC16-AA4E-B50D-B5734B5E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2D8B-ADFB-3F4E-8785-0C6FB2B0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C4B25-62A5-7A43-8DB5-B946C9C37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F70E-F6C0-9541-9F2D-9FE17E4B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CFE4-17DF-204E-8E29-BA36FE7A0547}" type="datetime1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FE19-828A-E840-9371-C6DE483B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190A9-DEC5-DC4D-983D-77705E61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08F7-D179-A54B-9C30-ADE0D234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B5E8B-E36A-F344-BBB4-78E8B58FF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5C6A2-91A4-5C45-9CA3-BC9332BB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3E816-1A0F-1743-BC2F-5CE31E93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115C-AAD9-134D-AF6E-5E07EAF78678}" type="datetime1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C8BFF-E50B-EC41-A6B0-E92F83E4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38A34-F323-0D41-B4E9-55537A7B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0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2B276-B5A6-8B40-BE99-9EA83F00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602D2-4F5D-374D-A194-16D15DE04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E9741-0492-454E-A6A7-D52A71993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96964-6E59-D040-9A69-9668149EED99}" type="datetime1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2A710-E9F9-4243-9E14-82B11932B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6F0AD-D238-524F-8F4E-3E186FFF3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FC534-98E1-B349-B9D3-C1C62F6C7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mattbierbaum.github.io/ising.js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lammps.sandia.gov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olab.research.google.com/notebooks/intro.ipynb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nbviewer.jupyter.org/github/joaander/hoomd-examples/blob/master/index.ipynb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cacs.usc.edu/education/cs653/Glaser-HOOMD-CPC15.pdf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archive.org/web/20140503151537/http:/md.chem.rug.nl/~ngoga/" TargetMode="External"/><Relationship Id="rId13" Type="http://schemas.openxmlformats.org/officeDocument/2006/relationships/hyperlink" Target="http://sunlightdpd.sourceforge.net/" TargetMode="External"/><Relationship Id="rId3" Type="http://schemas.openxmlformats.org/officeDocument/2006/relationships/hyperlink" Target="http://www.cse.scitech.ac.uk/ccg/software/DL_MESO/index.shtml" TargetMode="External"/><Relationship Id="rId7" Type="http://schemas.openxmlformats.org/officeDocument/2006/relationships/hyperlink" Target="http://gpiutmd.iut.ac.ir/index.php" TargetMode="External"/><Relationship Id="rId12" Type="http://schemas.openxmlformats.org/officeDocument/2006/relationships/hyperlink" Target="http://sympler.org/" TargetMode="External"/><Relationship Id="rId2" Type="http://schemas.openxmlformats.org/officeDocument/2006/relationships/hyperlink" Target="http://www.culgi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archive.org/web/20080112071055/http:/www.onezero.ca/" TargetMode="External"/><Relationship Id="rId11" Type="http://schemas.openxmlformats.org/officeDocument/2006/relationships/hyperlink" Target="https://en.wikipedia.org/wiki/Materials_Studio" TargetMode="External"/><Relationship Id="rId5" Type="http://schemas.openxmlformats.org/officeDocument/2006/relationships/hyperlink" Target="http://espressomd.org/" TargetMode="External"/><Relationship Id="rId10" Type="http://schemas.openxmlformats.org/officeDocument/2006/relationships/hyperlink" Target="http://lammps.sandia.gov/" TargetMode="External"/><Relationship Id="rId4" Type="http://schemas.openxmlformats.org/officeDocument/2006/relationships/hyperlink" Target="http://www.apmaths.uwo.ca/~mkarttu/dpdmacs.shtml" TargetMode="External"/><Relationship Id="rId9" Type="http://schemas.openxmlformats.org/officeDocument/2006/relationships/hyperlink" Target="http://codeblue.umich.edu/hoomd-blue/index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charmm.org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gromacs.org/About_Gromac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D3B68-3A05-A144-859A-3876E0E4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4" y="0"/>
            <a:ext cx="700859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CDBDEB-7730-5D4B-8C6E-DE8E72F0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BC438-9584-5A43-80B7-6ACB01318BC6}"/>
              </a:ext>
            </a:extLst>
          </p:cNvPr>
          <p:cNvSpPr txBox="1"/>
          <p:nvPr/>
        </p:nvSpPr>
        <p:spPr>
          <a:xfrm>
            <a:off x="7707086" y="3320506"/>
            <a:ext cx="397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 Grain Simulations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DPD Simulations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(Dissipative particle dynamics)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Mining Techniques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33AFE-6E6E-994A-A589-228C2F0F86B1}"/>
              </a:ext>
            </a:extLst>
          </p:cNvPr>
          <p:cNvSpPr txBox="1"/>
          <p:nvPr/>
        </p:nvSpPr>
        <p:spPr>
          <a:xfrm>
            <a:off x="5610832" y="127797"/>
            <a:ext cx="573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 and Materials Modeling</a:t>
            </a:r>
          </a:p>
        </p:txBody>
      </p:sp>
    </p:spTree>
    <p:extLst>
      <p:ext uri="{BB962C8B-B14F-4D97-AF65-F5344CB8AC3E}">
        <p14:creationId xmlns:p14="http://schemas.microsoft.com/office/powerpoint/2010/main" val="3901034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05DA1-E4AC-7847-AA10-4AC1736F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411AC-EDED-E148-978F-AEA67DB2F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98" y="2177604"/>
            <a:ext cx="3378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C70CF-91D5-7C42-8711-27F556CC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766" y="2827551"/>
            <a:ext cx="5702300" cy="82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8026F-75FE-5A48-B783-D0E15DD6E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752" y="4061014"/>
            <a:ext cx="5816600" cy="100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303C3-927A-A548-997D-51D986CBA95F}"/>
              </a:ext>
            </a:extLst>
          </p:cNvPr>
          <p:cNvSpPr txBox="1"/>
          <p:nvPr/>
        </p:nvSpPr>
        <p:spPr>
          <a:xfrm>
            <a:off x="3277853" y="5287611"/>
            <a:ext cx="628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for experimental verification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1B9A6-29B6-034E-942C-E68AFED1F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683" y="253482"/>
            <a:ext cx="16383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D2D31-2833-ED46-9F18-74E66D6F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094" y="912000"/>
            <a:ext cx="5067300" cy="68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6E753E-902F-4BFD-97D8-8D2DB51E65CE}"/>
              </a:ext>
            </a:extLst>
          </p:cNvPr>
          <p:cNvSpPr txBox="1"/>
          <p:nvPr/>
        </p:nvSpPr>
        <p:spPr>
          <a:xfrm>
            <a:off x="10482969" y="609990"/>
            <a:ext cx="551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-SUV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  A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07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FA118-48D1-A545-A769-3665B3AA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C66E8-F68C-D54A-9EEE-98D15CBA7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3" y="0"/>
            <a:ext cx="490653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22709-5A5A-2843-8E78-21C3D034A97E}"/>
              </a:ext>
            </a:extLst>
          </p:cNvPr>
          <p:cNvSpPr/>
          <p:nvPr/>
        </p:nvSpPr>
        <p:spPr>
          <a:xfrm>
            <a:off x="5473504" y="5614203"/>
            <a:ext cx="5574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L. Allan, G. D. Barrera, J. A. Purton, C. E. Sims and M. B. Taylor, </a:t>
            </a:r>
            <a:r>
              <a:rPr lang="en-US" sz="1600" i="1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Chem., Chem. Phys. </a:t>
            </a:r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2000, </a:t>
            </a:r>
            <a:r>
              <a:rPr lang="en-US" sz="1600" b="1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1099 </a:t>
            </a:r>
            <a:endPara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B67076-16F5-234F-BFBC-864646DD42B4}"/>
              </a:ext>
            </a:extLst>
          </p:cNvPr>
          <p:cNvSpPr/>
          <p:nvPr/>
        </p:nvSpPr>
        <p:spPr>
          <a:xfrm>
            <a:off x="5473504" y="6198978"/>
            <a:ext cx="5664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Bakken, N. L. Allan, T. H. K. Barron, C. E. </a:t>
            </a:r>
            <a:r>
              <a:rPr lang="en-US" sz="1600" dirty="0" err="1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Mohn</a:t>
            </a:r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 T. Todorov and S. </a:t>
            </a:r>
            <a:r>
              <a:rPr lang="en-US" sz="1600" dirty="0" err="1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Stølen</a:t>
            </a:r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Chem., Chem. Phys. </a:t>
            </a:r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2003, </a:t>
            </a:r>
            <a:r>
              <a:rPr lang="en-US" sz="1600" b="1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2237. </a:t>
            </a:r>
            <a:endPara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44A0D-F9A4-404D-8E28-3F4D0834CB4D}"/>
              </a:ext>
            </a:extLst>
          </p:cNvPr>
          <p:cNvSpPr txBox="1"/>
          <p:nvPr/>
        </p:nvSpPr>
        <p:spPr>
          <a:xfrm>
            <a:off x="5375028" y="364317"/>
            <a:ext cx="604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solutions and non-stoichiometric oxides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52FECA-A905-8E47-AF30-C8E29D11EB06}"/>
              </a:ext>
            </a:extLst>
          </p:cNvPr>
          <p:cNvGrpSpPr/>
          <p:nvPr/>
        </p:nvGrpSpPr>
        <p:grpSpPr>
          <a:xfrm>
            <a:off x="5103054" y="1601318"/>
            <a:ext cx="6315222" cy="2585323"/>
            <a:chOff x="5473504" y="872197"/>
            <a:chExt cx="6315222" cy="25853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62547E-28AC-D942-889E-98140771702E}"/>
                </a:ext>
              </a:extLst>
            </p:cNvPr>
            <p:cNvSpPr txBox="1"/>
            <p:nvPr/>
          </p:nvSpPr>
          <p:spPr>
            <a:xfrm>
              <a:off x="5473504" y="872197"/>
              <a:ext cx="631522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Fix unit cell size (super cell, 4 atoms, 8 atoms, 64 atom etc.) for a given composition find all random arrangements “k”</a:t>
              </a:r>
            </a:p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lattice vectors and positions as variable at T minimize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all “K” arrangements find the average properties</a:t>
              </a:r>
            </a:p>
            <a:p>
              <a:pPr marL="342900" indent="-342900">
                <a:buAutoNum type="arabicParenR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rabicParenR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rabicParenR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rabicParenR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Vary cell size and find convergence with larger cell sizes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0D96B7-910E-2940-957B-14AB747F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676" y="2121570"/>
              <a:ext cx="1707759" cy="943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FAEFD5-3D2D-EB4C-8FEF-A70921CE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8533" y="2304392"/>
              <a:ext cx="2359562" cy="577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849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FA43B-A186-F04F-8CD5-251D4BB0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B9A4A-7109-9E4A-A4A4-8ED13052F857}"/>
              </a:ext>
            </a:extLst>
          </p:cNvPr>
          <p:cNvSpPr txBox="1"/>
          <p:nvPr/>
        </p:nvSpPr>
        <p:spPr>
          <a:xfrm>
            <a:off x="3263705" y="464234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B9A78-9A96-424A-9C69-6161EBB255F8}"/>
              </a:ext>
            </a:extLst>
          </p:cNvPr>
          <p:cNvSpPr txBox="1"/>
          <p:nvPr/>
        </p:nvSpPr>
        <p:spPr>
          <a:xfrm>
            <a:off x="2447778" y="1055078"/>
            <a:ext cx="50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Boundary Conditions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ABB41-01A0-A54A-B167-08F7AAA090A5}"/>
              </a:ext>
            </a:extLst>
          </p:cNvPr>
          <p:cNvSpPr txBox="1"/>
          <p:nvPr/>
        </p:nvSpPr>
        <p:spPr>
          <a:xfrm>
            <a:off x="2447778" y="1553589"/>
            <a:ext cx="120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T, V, 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ACC39-CAF6-D343-AEC3-740BA5DC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93" y="2052100"/>
            <a:ext cx="2057400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E96AE-B9DA-674A-BDE1-6DEA9DD0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13" y="1967692"/>
            <a:ext cx="2832100" cy="85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EDF348-64FB-8C40-AFBA-14ADBA90E139}"/>
              </a:ext>
            </a:extLst>
          </p:cNvPr>
          <p:cNvSpPr txBox="1"/>
          <p:nvPr/>
        </p:nvSpPr>
        <p:spPr>
          <a:xfrm>
            <a:off x="8610600" y="2208628"/>
            <a:ext cx="267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“Z” is a state of the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10659-A11D-B54A-9DA8-B7A1CEAB6703}"/>
              </a:ext>
            </a:extLst>
          </p:cNvPr>
          <p:cNvSpPr txBox="1"/>
          <p:nvPr/>
        </p:nvSpPr>
        <p:spPr>
          <a:xfrm>
            <a:off x="3264328" y="2947771"/>
            <a:ext cx="56371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 atoms at random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“Q”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the average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doesn’t work because P(Z) depends on U(Z) and T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states have more weight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053DE-700B-1E44-ADBA-77679B074A67}"/>
              </a:ext>
            </a:extLst>
          </p:cNvPr>
          <p:cNvGrpSpPr/>
          <p:nvPr/>
        </p:nvGrpSpPr>
        <p:grpSpPr>
          <a:xfrm>
            <a:off x="2981385" y="4923692"/>
            <a:ext cx="4096227" cy="646331"/>
            <a:chOff x="2981385" y="4923692"/>
            <a:chExt cx="4096227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F18BD-C778-B34C-B16A-48F0B7767F38}"/>
                </a:ext>
              </a:extLst>
            </p:cNvPr>
            <p:cNvSpPr txBox="1"/>
            <p:nvPr/>
          </p:nvSpPr>
          <p:spPr>
            <a:xfrm>
              <a:off x="2981385" y="4923692"/>
              <a:ext cx="2681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Metropolis Algorithm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Bias the probability with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D3A154-EB7E-3344-8EBA-2BB39A798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2012" y="5227123"/>
              <a:ext cx="16256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274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FA43B-A186-F04F-8CD5-251D4BB0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B9A4A-7109-9E4A-A4A4-8ED13052F857}"/>
              </a:ext>
            </a:extLst>
          </p:cNvPr>
          <p:cNvSpPr txBox="1"/>
          <p:nvPr/>
        </p:nvSpPr>
        <p:spPr>
          <a:xfrm>
            <a:off x="3263705" y="464234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B9A78-9A96-424A-9C69-6161EBB255F8}"/>
              </a:ext>
            </a:extLst>
          </p:cNvPr>
          <p:cNvSpPr txBox="1"/>
          <p:nvPr/>
        </p:nvSpPr>
        <p:spPr>
          <a:xfrm>
            <a:off x="2447778" y="1055078"/>
            <a:ext cx="50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Boundary Conditions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ABB41-01A0-A54A-B167-08F7AAA090A5}"/>
              </a:ext>
            </a:extLst>
          </p:cNvPr>
          <p:cNvSpPr txBox="1"/>
          <p:nvPr/>
        </p:nvSpPr>
        <p:spPr>
          <a:xfrm>
            <a:off x="2447778" y="1553589"/>
            <a:ext cx="120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T, V, 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ACC39-CAF6-D343-AEC3-740BA5DC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93" y="2052100"/>
            <a:ext cx="2057400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E96AE-B9DA-674A-BDE1-6DEA9DD0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13" y="1967692"/>
            <a:ext cx="2832100" cy="85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EDF348-64FB-8C40-AFBA-14ADBA90E139}"/>
              </a:ext>
            </a:extLst>
          </p:cNvPr>
          <p:cNvSpPr txBox="1"/>
          <p:nvPr/>
        </p:nvSpPr>
        <p:spPr>
          <a:xfrm>
            <a:off x="8610600" y="2208628"/>
            <a:ext cx="267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“Z” is a state of the system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18AF51-7C2B-6247-AC53-754CAEE112D6}"/>
              </a:ext>
            </a:extLst>
          </p:cNvPr>
          <p:cNvGrpSpPr/>
          <p:nvPr/>
        </p:nvGrpSpPr>
        <p:grpSpPr>
          <a:xfrm>
            <a:off x="2584766" y="3166485"/>
            <a:ext cx="8494313" cy="1394182"/>
            <a:chOff x="2672862" y="3348111"/>
            <a:chExt cx="8494313" cy="13941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838F95-B92F-EB47-B119-997990EE5964}"/>
                </a:ext>
              </a:extLst>
            </p:cNvPr>
            <p:cNvSpPr txBox="1"/>
            <p:nvPr/>
          </p:nvSpPr>
          <p:spPr>
            <a:xfrm>
              <a:off x="2672862" y="3348111"/>
              <a:ext cx="84943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/>
                <a:t>Calculate </a:t>
              </a:r>
              <a:r>
                <a:rPr lang="en-US" dirty="0">
                  <a:latin typeface="Symbol" pitchFamily="2" charset="2"/>
                </a:rPr>
                <a:t>f</a:t>
              </a:r>
              <a:r>
                <a:rPr lang="en-US" dirty="0"/>
                <a:t>(Z) by molecular mechanics with potentials</a:t>
              </a:r>
            </a:p>
            <a:p>
              <a:pPr marL="342900" indent="-342900">
                <a:buAutoNum type="arabicParenR"/>
              </a:pPr>
              <a:r>
                <a:rPr lang="en-US" dirty="0"/>
                <a:t>Accept a configuration “Z” if it has a low energy relative to </a:t>
              </a:r>
              <a:r>
                <a:rPr lang="en-US" dirty="0" err="1"/>
                <a:t>kT</a:t>
              </a:r>
              <a:r>
                <a:rPr lang="en-US" dirty="0"/>
                <a:t> with some randomness</a:t>
              </a:r>
            </a:p>
            <a:p>
              <a:pPr marL="342900" indent="-342900">
                <a:buAutoNum type="arabicParenR"/>
              </a:pPr>
              <a:r>
                <a:rPr lang="en-US" dirty="0"/>
                <a:t>Calculate the average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1E3355-7952-4A4C-8268-842EADFD4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5777" y="3916793"/>
              <a:ext cx="1701800" cy="8255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407E20D-5F2A-7140-9D45-A1BFF3AF3F63}"/>
              </a:ext>
            </a:extLst>
          </p:cNvPr>
          <p:cNvSpPr txBox="1"/>
          <p:nvPr/>
        </p:nvSpPr>
        <p:spPr>
          <a:xfrm>
            <a:off x="3239413" y="4678340"/>
            <a:ext cx="75201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Start with a random configuration calculate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(Z)</a:t>
            </a:r>
          </a:p>
          <a:p>
            <a:pPr marL="342900" indent="-342900">
              <a:buAutoNum type="arabicParenR"/>
            </a:pPr>
            <a:r>
              <a:rPr lang="en-US" dirty="0"/>
              <a:t>Move one atom or molecule or group of molecules</a:t>
            </a:r>
          </a:p>
          <a:p>
            <a:pPr marL="342900" indent="-342900">
              <a:buAutoNum type="arabicParenR"/>
            </a:pPr>
            <a:r>
              <a:rPr lang="en-US" dirty="0"/>
              <a:t>Calculate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(Z’) if lower than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(Z) accept</a:t>
            </a:r>
          </a:p>
          <a:p>
            <a:pPr marL="342900" indent="-342900">
              <a:buAutoNum type="arabicParenR"/>
            </a:pPr>
            <a:r>
              <a:rPr lang="en-US" dirty="0"/>
              <a:t>If higher than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(Z) calculate </a:t>
            </a:r>
            <a:r>
              <a:rPr lang="en-US" dirty="0" err="1"/>
              <a:t>exp</a:t>
            </a:r>
            <a:r>
              <a:rPr lang="en-US" dirty="0"/>
              <a:t>(-</a:t>
            </a:r>
            <a:r>
              <a:rPr lang="en-US" dirty="0" err="1">
                <a:latin typeface="Symbol" pitchFamily="2" charset="2"/>
              </a:rPr>
              <a:t>Df</a:t>
            </a:r>
            <a:r>
              <a:rPr lang="en-US" dirty="0"/>
              <a:t>/</a:t>
            </a:r>
            <a:r>
              <a:rPr lang="en-US" dirty="0" err="1"/>
              <a:t>kT</a:t>
            </a:r>
            <a:r>
              <a:rPr lang="en-US" dirty="0"/>
              <a:t>) and a random number from 0 to 1</a:t>
            </a:r>
          </a:p>
          <a:p>
            <a:pPr marL="342900" indent="-342900">
              <a:buAutoNum type="arabicParenR"/>
            </a:pPr>
            <a:r>
              <a:rPr lang="en-US" dirty="0"/>
              <a:t>If lower than random number accept</a:t>
            </a:r>
          </a:p>
          <a:p>
            <a:pPr marL="342900" indent="-342900">
              <a:buAutoNum type="arabicParenR"/>
            </a:pPr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63508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FA43B-A186-F04F-8CD5-251D4BB0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B9A4A-7109-9E4A-A4A4-8ED13052F857}"/>
              </a:ext>
            </a:extLst>
          </p:cNvPr>
          <p:cNvSpPr txBox="1"/>
          <p:nvPr/>
        </p:nvSpPr>
        <p:spPr>
          <a:xfrm>
            <a:off x="3263705" y="464234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F935B-8397-E740-935C-46B927B5376E}"/>
              </a:ext>
            </a:extLst>
          </p:cNvPr>
          <p:cNvSpPr txBox="1"/>
          <p:nvPr/>
        </p:nvSpPr>
        <p:spPr>
          <a:xfrm>
            <a:off x="526472" y="1865623"/>
            <a:ext cx="273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Ising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Simulation</a:t>
            </a: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EB243F4F-305F-4B4E-A7EB-0AC98338F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96291"/>
            <a:ext cx="7647113" cy="50611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557DB8-C795-3947-B871-B462F97BF913}"/>
              </a:ext>
            </a:extLst>
          </p:cNvPr>
          <p:cNvSpPr txBox="1"/>
          <p:nvPr/>
        </p:nvSpPr>
        <p:spPr>
          <a:xfrm>
            <a:off x="132511" y="2918881"/>
            <a:ext cx="42870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Start with a random configuration calculate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(Z)</a:t>
            </a:r>
          </a:p>
          <a:p>
            <a:pPr marL="342900" indent="-342900">
              <a:buAutoNum type="arabicParenR"/>
            </a:pPr>
            <a:r>
              <a:rPr lang="en-US" dirty="0"/>
              <a:t>Move one atom or molecule or group of molecules</a:t>
            </a:r>
          </a:p>
          <a:p>
            <a:pPr marL="342900" indent="-342900">
              <a:buAutoNum type="arabicParenR"/>
            </a:pPr>
            <a:r>
              <a:rPr lang="en-US" dirty="0"/>
              <a:t>Calculate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(Z’) if lower than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(Z) accept</a:t>
            </a:r>
          </a:p>
          <a:p>
            <a:pPr marL="342900" indent="-342900">
              <a:buAutoNum type="arabicParenR"/>
            </a:pPr>
            <a:r>
              <a:rPr lang="en-US" dirty="0"/>
              <a:t>If higher than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(Z) calculate </a:t>
            </a:r>
            <a:r>
              <a:rPr lang="en-US" dirty="0" err="1"/>
              <a:t>exp</a:t>
            </a:r>
            <a:r>
              <a:rPr lang="en-US" dirty="0"/>
              <a:t>(-</a:t>
            </a:r>
            <a:r>
              <a:rPr lang="en-US" dirty="0" err="1">
                <a:latin typeface="Symbol" pitchFamily="2" charset="2"/>
              </a:rPr>
              <a:t>Df</a:t>
            </a:r>
            <a:r>
              <a:rPr lang="en-US" dirty="0"/>
              <a:t>/</a:t>
            </a:r>
            <a:r>
              <a:rPr lang="en-US" dirty="0" err="1"/>
              <a:t>kT</a:t>
            </a:r>
            <a:r>
              <a:rPr lang="en-US" dirty="0"/>
              <a:t>) and a random number from 0 to 1</a:t>
            </a:r>
          </a:p>
          <a:p>
            <a:pPr marL="342900" indent="-342900">
              <a:buAutoNum type="arabicParenR"/>
            </a:pPr>
            <a:r>
              <a:rPr lang="en-US" dirty="0"/>
              <a:t>If lower than random number accept</a:t>
            </a:r>
          </a:p>
          <a:p>
            <a:pPr marL="342900" indent="-342900">
              <a:buAutoNum type="arabicParenR"/>
            </a:pPr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49742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5208E-B4DC-1449-91A2-12F19CA0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C645B5-9B1C-CE47-BEBC-9DE7181077F7}"/>
              </a:ext>
            </a:extLst>
          </p:cNvPr>
          <p:cNvSpPr txBox="1"/>
          <p:nvPr/>
        </p:nvSpPr>
        <p:spPr>
          <a:xfrm>
            <a:off x="3263705" y="464234"/>
            <a:ext cx="290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Dynamics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B2634-E932-9B45-8F5B-93AA664EA215}"/>
              </a:ext>
            </a:extLst>
          </p:cNvPr>
          <p:cNvSpPr txBox="1"/>
          <p:nvPr/>
        </p:nvSpPr>
        <p:spPr>
          <a:xfrm>
            <a:off x="2813538" y="1364566"/>
            <a:ext cx="83424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initial condition with particles identified by position and velocity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force on each particle using potentials</a:t>
            </a: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(accelerations) remain constant for a time step, position and velocity change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3) until temperature is constant</a:t>
            </a: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steady state record velocities and positions so that &lt;r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= 6Dt is found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calculation is on the order of nanoseconds.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A7984-529F-7D4B-B908-473B2634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78" y="2194951"/>
            <a:ext cx="3378200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CA0D0-15B3-924C-B7DC-458F5F170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478" y="3573887"/>
            <a:ext cx="2108200" cy="7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DE63F-FC42-2441-A38E-EA1743455D42}"/>
              </a:ext>
            </a:extLst>
          </p:cNvPr>
          <p:cNvSpPr txBox="1"/>
          <p:nvPr/>
        </p:nvSpPr>
        <p:spPr>
          <a:xfrm>
            <a:off x="1927275" y="5496552"/>
            <a:ext cx="886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Neither Monte Carlo nor Molecular Dynamics can calculate the free energy since they ignore large energy regions of phase space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calculate differences in free energy for phase diagram construction</a:t>
            </a:r>
          </a:p>
        </p:txBody>
      </p:sp>
    </p:spTree>
    <p:extLst>
      <p:ext uri="{BB962C8B-B14F-4D97-AF65-F5344CB8AC3E}">
        <p14:creationId xmlns:p14="http://schemas.microsoft.com/office/powerpoint/2010/main" val="423805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9BC7A-A5C5-524B-9D63-0F3FA9DE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C3060-04E0-094C-B0B8-6F5D5EE2671A}"/>
              </a:ext>
            </a:extLst>
          </p:cNvPr>
          <p:cNvSpPr txBox="1"/>
          <p:nvPr/>
        </p:nvSpPr>
        <p:spPr>
          <a:xfrm>
            <a:off x="2672862" y="1280159"/>
            <a:ext cx="66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more stable, B)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A) a mixture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80F06-1C8F-EA47-9635-459428EA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243" y="1813658"/>
            <a:ext cx="48895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DAE14-8AEF-1E41-9BC8-0DFF239C5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967" y="2296258"/>
            <a:ext cx="45593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A73C4-39B2-6A43-B664-0CEF3132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086" y="2651858"/>
            <a:ext cx="4432300" cy="68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E7815-32BE-1941-9E7A-792E1B28CC44}"/>
              </a:ext>
            </a:extLst>
          </p:cNvPr>
          <p:cNvGrpSpPr/>
          <p:nvPr/>
        </p:nvGrpSpPr>
        <p:grpSpPr>
          <a:xfrm>
            <a:off x="2968283" y="3446584"/>
            <a:ext cx="6900222" cy="2272625"/>
            <a:chOff x="3277772" y="2729132"/>
            <a:chExt cx="6900222" cy="22726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C4E096-1578-FF47-9284-0DDDC7D7B037}"/>
                </a:ext>
              </a:extLst>
            </p:cNvPr>
            <p:cNvSpPr txBox="1"/>
            <p:nvPr/>
          </p:nvSpPr>
          <p:spPr>
            <a:xfrm>
              <a:off x="3277772" y="2729132"/>
              <a:ext cx="690022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Simulate B using Monte Carlo Metropolis Method, calculate 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Temporarily substitute the potential functions for A and calculate 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pPr marL="342900" indent="-342900">
                <a:buAutoNum type="arabicParenR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Find the difference, 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determine stability.</a:t>
              </a:r>
            </a:p>
            <a:p>
              <a:pPr marL="342900" indent="-342900">
                <a:buAutoNum type="arabicParenR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can work if (A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A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&lt;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not, then use a coupling parameter between 0 and 1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AAF9F1-23F6-604C-8F35-37A4D3E22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195" y="4519157"/>
              <a:ext cx="2400300" cy="4826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799AA6-34CE-C341-B30D-3BF9CE4BA520}"/>
              </a:ext>
            </a:extLst>
          </p:cNvPr>
          <p:cNvSpPr txBox="1"/>
          <p:nvPr/>
        </p:nvSpPr>
        <p:spPr>
          <a:xfrm>
            <a:off x="3418448" y="330800"/>
            <a:ext cx="5261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Perturbation Method</a:t>
            </a:r>
          </a:p>
        </p:txBody>
      </p:sp>
    </p:spTree>
    <p:extLst>
      <p:ext uri="{BB962C8B-B14F-4D97-AF65-F5344CB8AC3E}">
        <p14:creationId xmlns:p14="http://schemas.microsoft.com/office/powerpoint/2010/main" val="2396302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9BC7A-A5C5-524B-9D63-0F3FA9DE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AF9F1-23F6-604C-8F35-37A4D3E2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910" y="1016301"/>
            <a:ext cx="2400300" cy="48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99AA6-34CE-C341-B30D-3BF9CE4BA520}"/>
              </a:ext>
            </a:extLst>
          </p:cNvPr>
          <p:cNvSpPr txBox="1"/>
          <p:nvPr/>
        </p:nvSpPr>
        <p:spPr>
          <a:xfrm>
            <a:off x="3418448" y="330800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Integration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C9972-9D9A-5948-AB17-55FB81684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760" y="1498901"/>
            <a:ext cx="2387600" cy="86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FAE966-F24E-2443-918B-73BA67BD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910" y="2362501"/>
            <a:ext cx="2527300" cy="86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FEBDB-7A83-F944-81B5-A3C7FFE42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448" y="3608687"/>
            <a:ext cx="4064000" cy="237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B0BF80-A51C-B948-AE89-11F0BAFBB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703" y="3608687"/>
            <a:ext cx="3937000" cy="2273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C7FB0F-537E-2F43-AA4D-DCFDA2DEAD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41"/>
          <a:stretch/>
        </p:blipFill>
        <p:spPr>
          <a:xfrm>
            <a:off x="8173525" y="1035412"/>
            <a:ext cx="3062460" cy="849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A307B3-15DD-1441-BC0D-362BD77D6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525" y="2006070"/>
            <a:ext cx="3378262" cy="1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7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3C51A-46AD-8A48-A36E-685A171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AD5CF-8B99-604E-AE87-416347FB9A88}"/>
              </a:ext>
            </a:extLst>
          </p:cNvPr>
          <p:cNvSpPr txBox="1"/>
          <p:nvPr/>
        </p:nvSpPr>
        <p:spPr>
          <a:xfrm>
            <a:off x="3404381" y="393895"/>
            <a:ext cx="5450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mechanical/ab initio methods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70F6F-0FD8-0C46-AB22-484817A8C1FE}"/>
              </a:ext>
            </a:extLst>
          </p:cNvPr>
          <p:cNvGrpSpPr/>
          <p:nvPr/>
        </p:nvGrpSpPr>
        <p:grpSpPr>
          <a:xfrm>
            <a:off x="2377439" y="1205129"/>
            <a:ext cx="8118231" cy="5078313"/>
            <a:chOff x="3235568" y="1237957"/>
            <a:chExt cx="8118231" cy="50783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58DF80-0423-9D4D-A823-47643E9066A5}"/>
                </a:ext>
              </a:extLst>
            </p:cNvPr>
            <p:cNvGrpSpPr/>
            <p:nvPr/>
          </p:nvGrpSpPr>
          <p:grpSpPr>
            <a:xfrm>
              <a:off x="3235568" y="1237957"/>
              <a:ext cx="8118231" cy="5078313"/>
              <a:chOff x="3235568" y="1237957"/>
              <a:chExt cx="8118231" cy="50783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A1D300C-2E76-3741-8D14-36E1F9E28A0A}"/>
                  </a:ext>
                </a:extLst>
              </p:cNvPr>
              <p:cNvGrpSpPr/>
              <p:nvPr/>
            </p:nvGrpSpPr>
            <p:grpSpPr>
              <a:xfrm>
                <a:off x="3235568" y="1237957"/>
                <a:ext cx="8118231" cy="5078313"/>
                <a:chOff x="3235568" y="1237957"/>
                <a:chExt cx="8118231" cy="5078313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958291A-AB06-9944-8607-B069D95DB77B}"/>
                    </a:ext>
                  </a:extLst>
                </p:cNvPr>
                <p:cNvSpPr txBox="1"/>
                <p:nvPr/>
              </p:nvSpPr>
              <p:spPr>
                <a:xfrm>
                  <a:off x="3235568" y="1237957"/>
                  <a:ext cx="8118231" cy="5078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AutoNum type="arabicParenR"/>
                  </a:pPr>
                  <a:r>
                    <a:rPr lang="en-US" dirty="0"/>
                    <a:t>Electronic wavefunction is independent of the nuclei since electrons are much smaller and move much faster: Born-Oppenheimer Approximation</a:t>
                  </a:r>
                </a:p>
                <a:p>
                  <a:pPr marL="342900" indent="-342900">
                    <a:buAutoNum type="arabicParenR"/>
                  </a:pPr>
                  <a:r>
                    <a:rPr lang="en-US" dirty="0"/>
                    <a:t>Solve the Schrodinger equation</a:t>
                  </a:r>
                </a:p>
                <a:p>
                  <a:pPr marL="342900" indent="-342900">
                    <a:buAutoNum type="arabicParenR"/>
                  </a:pPr>
                  <a:endParaRPr lang="en-US" dirty="0"/>
                </a:p>
                <a:p>
                  <a:pPr marL="342900" indent="-342900">
                    <a:buAutoNum type="arabicParenR"/>
                  </a:pPr>
                  <a:endParaRPr lang="en-US" dirty="0"/>
                </a:p>
                <a:p>
                  <a:r>
                    <a:rPr lang="en-US" dirty="0"/>
                    <a:t>	Hamiltonian in atomic units:</a:t>
                  </a:r>
                </a:p>
                <a:p>
                  <a:pPr marL="342900" indent="-342900">
                    <a:buAutoNum type="arabicParenR"/>
                  </a:pPr>
                  <a:endParaRPr lang="en-US" dirty="0"/>
                </a:p>
                <a:p>
                  <a:pPr marL="342900" indent="-342900">
                    <a:buAutoNum type="arabicParenR"/>
                  </a:pPr>
                  <a:endParaRPr lang="en-US" dirty="0"/>
                </a:p>
                <a:p>
                  <a:pPr marL="342900" indent="-342900">
                    <a:buAutoNum type="arabicParenR"/>
                  </a:pPr>
                  <a:endParaRPr lang="en-US" dirty="0"/>
                </a:p>
                <a:p>
                  <a:r>
                    <a:rPr lang="en-US" dirty="0"/>
                    <a:t>	</a:t>
                  </a:r>
                  <a:r>
                    <a:rPr lang="en-US" dirty="0" err="1"/>
                    <a:t>r</a:t>
                  </a:r>
                  <a:r>
                    <a:rPr lang="en-US" baseline="-25000" dirty="0" err="1"/>
                    <a:t>i</a:t>
                  </a:r>
                  <a:r>
                    <a:rPr lang="en-US" dirty="0"/>
                    <a:t> electron positions; d</a:t>
                  </a:r>
                  <a:r>
                    <a:rPr lang="en-US" baseline="-25000" dirty="0">
                      <a:latin typeface="Symbol" pitchFamily="2" charset="2"/>
                    </a:rPr>
                    <a:t>a</a:t>
                  </a:r>
                  <a:r>
                    <a:rPr lang="en-US" dirty="0"/>
                    <a:t> nuclear positions, </a:t>
                  </a:r>
                  <a:r>
                    <a:rPr lang="en-US" dirty="0" err="1"/>
                    <a:t>Z</a:t>
                  </a:r>
                  <a:r>
                    <a:rPr lang="en-US" baseline="-25000" dirty="0" err="1">
                      <a:latin typeface="Symbol" pitchFamily="2" charset="2"/>
                    </a:rPr>
                    <a:t>a</a:t>
                  </a:r>
                  <a:r>
                    <a:rPr lang="en-US" dirty="0"/>
                    <a:t> nuclear charge</a:t>
                  </a:r>
                </a:p>
                <a:p>
                  <a:r>
                    <a:rPr lang="en-US" dirty="0"/>
                    <a:t>	Kinetic Energy – e</a:t>
                  </a:r>
                  <a:r>
                    <a:rPr lang="en-US" baseline="30000" dirty="0"/>
                    <a:t>-</a:t>
                  </a:r>
                  <a:r>
                    <a:rPr lang="en-US" dirty="0"/>
                    <a:t> </a:t>
                  </a:r>
                  <a:r>
                    <a:rPr lang="en-US" dirty="0" err="1"/>
                    <a:t>nuc</a:t>
                  </a:r>
                  <a:r>
                    <a:rPr lang="en-US" dirty="0"/>
                    <a:t>. attraction + e</a:t>
                  </a:r>
                  <a:r>
                    <a:rPr lang="en-US" baseline="30000" dirty="0"/>
                    <a:t>-</a:t>
                  </a:r>
                  <a:r>
                    <a:rPr lang="en-US" dirty="0"/>
                    <a:t> e</a:t>
                  </a:r>
                  <a:r>
                    <a:rPr lang="en-US" baseline="30000" dirty="0"/>
                    <a:t>-</a:t>
                  </a:r>
                  <a:r>
                    <a:rPr lang="en-US" dirty="0"/>
                    <a:t> repulsion + </a:t>
                  </a:r>
                  <a:r>
                    <a:rPr lang="en-US" dirty="0" err="1"/>
                    <a:t>Nuc</a:t>
                  </a:r>
                  <a:r>
                    <a:rPr lang="en-US" dirty="0"/>
                    <a:t>. </a:t>
                  </a:r>
                  <a:r>
                    <a:rPr lang="en-US" dirty="0" err="1"/>
                    <a:t>Nuc</a:t>
                  </a:r>
                  <a:r>
                    <a:rPr lang="en-US" dirty="0"/>
                    <a:t>. repulsion</a:t>
                  </a:r>
                </a:p>
                <a:p>
                  <a:pPr marL="342900" indent="-342900">
                    <a:buAutoNum type="arabicParenR" startAt="3"/>
                  </a:pPr>
                  <a:r>
                    <a:rPr lang="en-US" dirty="0"/>
                    <a:t>Solve approximately since true wave function can’t be found directly.  Compare proposed function results with data.  Variational Principle: lowest energy wins.</a:t>
                  </a:r>
                </a:p>
                <a:p>
                  <a:endParaRPr lang="en-US" dirty="0"/>
                </a:p>
                <a:p>
                  <a:pPr marL="342900" indent="-342900">
                    <a:buAutoNum type="arabicParenR" startAt="3"/>
                  </a:pPr>
                  <a:endParaRPr lang="en-US" dirty="0"/>
                </a:p>
                <a:p>
                  <a:pPr marL="342900" indent="-342900">
                    <a:buAutoNum type="arabicParenR" startAt="3"/>
                  </a:pPr>
                  <a:endParaRPr lang="en-US" dirty="0"/>
                </a:p>
                <a:p>
                  <a:pPr marL="342900" indent="-342900">
                    <a:buAutoNum type="arabicParenR" startAt="3"/>
                  </a:pPr>
                  <a:endParaRPr lang="en-US" dirty="0"/>
                </a:p>
                <a:p>
                  <a:r>
                    <a:rPr lang="en-US" dirty="0"/>
                    <a:t>4)  Obey Pauli exclusion principle.</a:t>
                  </a: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BD0B9ED-314F-3941-8A45-6BDD63F72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58812" y="2246317"/>
                  <a:ext cx="1104900" cy="38100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4F93C8A-B72F-3148-91DB-DA35AD076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3712" y="2929314"/>
                <a:ext cx="6413500" cy="86360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8C7036-1E87-D145-9D5D-218349F64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7872" y="4859207"/>
              <a:ext cx="1689100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7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3C51A-46AD-8A48-A36E-685A171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AD5CF-8B99-604E-AE87-416347FB9A88}"/>
              </a:ext>
            </a:extLst>
          </p:cNvPr>
          <p:cNvSpPr txBox="1"/>
          <p:nvPr/>
        </p:nvSpPr>
        <p:spPr>
          <a:xfrm>
            <a:off x="3404381" y="39389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functional theory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15A1D9-B208-0347-A34D-96CD97D5EE5D}"/>
              </a:ext>
            </a:extLst>
          </p:cNvPr>
          <p:cNvGrpSpPr/>
          <p:nvPr/>
        </p:nvGrpSpPr>
        <p:grpSpPr>
          <a:xfrm>
            <a:off x="2363211" y="1057649"/>
            <a:ext cx="7695028" cy="4524315"/>
            <a:chOff x="2377441" y="1237957"/>
            <a:chExt cx="7695028" cy="45243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1ED03F-2933-1140-A8AE-A6DDB0FC8905}"/>
                </a:ext>
              </a:extLst>
            </p:cNvPr>
            <p:cNvGrpSpPr/>
            <p:nvPr/>
          </p:nvGrpSpPr>
          <p:grpSpPr>
            <a:xfrm>
              <a:off x="2377441" y="1237957"/>
              <a:ext cx="7695028" cy="4524315"/>
              <a:chOff x="2377441" y="1237957"/>
              <a:chExt cx="7695028" cy="45243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4B4C23-F093-A743-8326-5F551FB26A70}"/>
                  </a:ext>
                </a:extLst>
              </p:cNvPr>
              <p:cNvSpPr txBox="1"/>
              <p:nvPr/>
            </p:nvSpPr>
            <p:spPr>
              <a:xfrm>
                <a:off x="2377441" y="1237957"/>
                <a:ext cx="7695028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R"/>
                </a:pPr>
                <a:r>
                  <a:rPr lang="en-US" dirty="0"/>
                  <a:t>Ground state can be obtained through minimization of E(</a:t>
                </a:r>
                <a:r>
                  <a:rPr lang="en-US" dirty="0">
                    <a:latin typeface="Symbol" pitchFamily="2" charset="2"/>
                  </a:rPr>
                  <a:t>r</a:t>
                </a:r>
                <a:r>
                  <a:rPr lang="en-US" dirty="0"/>
                  <a:t>) of </a:t>
                </a:r>
                <a:r>
                  <a:rPr lang="en-US" dirty="0">
                    <a:latin typeface="Symbol" pitchFamily="2" charset="2"/>
                  </a:rPr>
                  <a:t>r</a:t>
                </a:r>
                <a:r>
                  <a:rPr lang="en-US" dirty="0"/>
                  <a:t>(r) </a:t>
                </a:r>
              </a:p>
              <a:p>
                <a:pPr marL="342900" indent="-342900">
                  <a:buAutoNum type="arabicParenR"/>
                </a:pPr>
                <a:r>
                  <a:rPr lang="en-US" dirty="0"/>
                  <a:t>Parallel non-interacting system (NIS)</a:t>
                </a:r>
              </a:p>
              <a:p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r>
                  <a:rPr lang="en-US" dirty="0"/>
                  <a:t>3)   Write the energy functional as</a:t>
                </a:r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pPr marL="342900" indent="-342900">
                  <a:buAutoNum type="arabicParenR"/>
                </a:pPr>
                <a:endParaRPr lang="en-US" dirty="0"/>
              </a:p>
              <a:p>
                <a:r>
                  <a:rPr lang="en-US" dirty="0"/>
                  <a:t>	</a:t>
                </a:r>
              </a:p>
              <a:p>
                <a:r>
                  <a:rPr lang="en-US" dirty="0"/>
                  <a:t>	KE of NIS + e</a:t>
                </a:r>
                <a:r>
                  <a:rPr lang="en-US" baseline="30000" dirty="0"/>
                  <a:t>-</a:t>
                </a:r>
                <a:r>
                  <a:rPr lang="en-US" dirty="0"/>
                  <a:t> </a:t>
                </a:r>
                <a:r>
                  <a:rPr lang="en-US" dirty="0" err="1"/>
                  <a:t>nuc</a:t>
                </a:r>
                <a:r>
                  <a:rPr lang="en-US" dirty="0"/>
                  <a:t>. int. + Coulomb + exchange correlation energy</a:t>
                </a:r>
              </a:p>
              <a:p>
                <a:pPr marL="342900" indent="-342900">
                  <a:buAutoNum type="arabicParenR" startAt="4"/>
                </a:pPr>
                <a:r>
                  <a:rPr lang="en-US" dirty="0"/>
                  <a:t>Minimize E[</a:t>
                </a:r>
                <a:r>
                  <a:rPr lang="en-US" dirty="0">
                    <a:latin typeface="Symbol" pitchFamily="2" charset="2"/>
                  </a:rPr>
                  <a:t>r</a:t>
                </a:r>
                <a:r>
                  <a:rPr lang="en-US" dirty="0"/>
                  <a:t>] to obtain wave functions then iterate to obtain the ground </a:t>
                </a:r>
              </a:p>
              <a:p>
                <a:r>
                  <a:rPr lang="en-US" dirty="0"/>
                  <a:t>	state density and energy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70A085B-4677-4C4F-8A6E-60EA9DEEB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97748" y="1749307"/>
                <a:ext cx="1778000" cy="7874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DB50DF-C862-4D44-B3EB-1F669F0C9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8918" y="3048057"/>
              <a:ext cx="5486400" cy="17272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F5B2A1-8708-01DB-D53D-2130794A72A7}"/>
              </a:ext>
            </a:extLst>
          </p:cNvPr>
          <p:cNvSpPr txBox="1"/>
          <p:nvPr/>
        </p:nvSpPr>
        <p:spPr>
          <a:xfrm>
            <a:off x="3259952" y="5657671"/>
            <a:ext cx="7326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Exchange energy is energy of swapping identical electrons</a:t>
            </a:r>
          </a:p>
          <a:p>
            <a:r>
              <a:rPr lang="en-US" dirty="0"/>
              <a:t>Correlation energy is energy of interaction with all other electrons, how is the movement of one electron impacted by all other electrons</a:t>
            </a:r>
          </a:p>
          <a:p>
            <a:r>
              <a:rPr lang="en-US" dirty="0"/>
              <a:t>Neither of these are known so you use a Low-Density Approximation (LDA)</a:t>
            </a:r>
          </a:p>
        </p:txBody>
      </p:sp>
    </p:spTree>
    <p:extLst>
      <p:ext uri="{BB962C8B-B14F-4D97-AF65-F5344CB8AC3E}">
        <p14:creationId xmlns:p14="http://schemas.microsoft.com/office/powerpoint/2010/main" val="418085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CDBDEB-7730-5D4B-8C6E-DE8E72F0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BC438-9584-5A43-80B7-6ACB01318BC6}"/>
              </a:ext>
            </a:extLst>
          </p:cNvPr>
          <p:cNvSpPr txBox="1"/>
          <p:nvPr/>
        </p:nvSpPr>
        <p:spPr>
          <a:xfrm>
            <a:off x="8135597" y="2555193"/>
            <a:ext cx="3115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Coarse Grain Simulations</a:t>
            </a:r>
          </a:p>
          <a:p>
            <a:endParaRPr lang="en-US" dirty="0"/>
          </a:p>
          <a:p>
            <a:r>
              <a:rPr lang="en-US" dirty="0"/>
              <a:t>	DPD Simulations</a:t>
            </a:r>
          </a:p>
          <a:p>
            <a:endParaRPr lang="en-US" dirty="0"/>
          </a:p>
          <a:p>
            <a:r>
              <a:rPr lang="en-US" dirty="0"/>
              <a:t>Machine Learning</a:t>
            </a:r>
          </a:p>
          <a:p>
            <a:endParaRPr lang="en-US" dirty="0"/>
          </a:p>
          <a:p>
            <a:r>
              <a:rPr lang="en-US" dirty="0"/>
              <a:t>Data Mining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82C67-6F85-EE40-BAD3-171A726CA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0"/>
            <a:ext cx="920931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96A24-C26C-89EC-A414-AF0AFE2C60B5}"/>
              </a:ext>
            </a:extLst>
          </p:cNvPr>
          <p:cNvSpPr txBox="1"/>
          <p:nvPr/>
        </p:nvSpPr>
        <p:spPr>
          <a:xfrm>
            <a:off x="7990114" y="3367314"/>
            <a:ext cx="391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DPD Dissipative particle dynamics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KMC Kinetic Monte Carlo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Smoothed DPD for fluid surfaces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 Smoothed particle hydrodynamics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3C4A7-9885-D2A9-7ED6-B415A02CDAEB}"/>
              </a:ext>
            </a:extLst>
          </p:cNvPr>
          <p:cNvSpPr txBox="1"/>
          <p:nvPr/>
        </p:nvSpPr>
        <p:spPr>
          <a:xfrm>
            <a:off x="9202057" y="1705429"/>
            <a:ext cx="28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differential equations</a:t>
            </a:r>
          </a:p>
        </p:txBody>
      </p:sp>
    </p:spTree>
    <p:extLst>
      <p:ext uri="{BB962C8B-B14F-4D97-AF65-F5344CB8AC3E}">
        <p14:creationId xmlns:p14="http://schemas.microsoft.com/office/powerpoint/2010/main" val="247317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74A5B6-8FF2-974F-981B-94A1D27F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C4566-B03F-744A-A510-7598AE3C0843}"/>
              </a:ext>
            </a:extLst>
          </p:cNvPr>
          <p:cNvSpPr txBox="1"/>
          <p:nvPr/>
        </p:nvSpPr>
        <p:spPr>
          <a:xfrm>
            <a:off x="2120000" y="663750"/>
            <a:ext cx="367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LAMMPS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4AE5D-BD6E-AD48-B3A3-0136353A3922}"/>
              </a:ext>
            </a:extLst>
          </p:cNvPr>
          <p:cNvSpPr txBox="1"/>
          <p:nvPr/>
        </p:nvSpPr>
        <p:spPr>
          <a:xfrm>
            <a:off x="5345724" y="202085"/>
            <a:ext cx="6233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do molecular dynamics, you do not write a program.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is available to perform the calculations.  LAMMPS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EE88C-473D-1B4B-B70D-3D7A0B60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238" y="1241776"/>
            <a:ext cx="7970962" cy="5616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3A047-2099-D74C-805E-1D2F9D2B2984}"/>
              </a:ext>
            </a:extLst>
          </p:cNvPr>
          <p:cNvSpPr txBox="1"/>
          <p:nvPr/>
        </p:nvSpPr>
        <p:spPr>
          <a:xfrm>
            <a:off x="667903" y="202085"/>
            <a:ext cx="290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Dynamics</a:t>
            </a:r>
          </a:p>
        </p:txBody>
      </p:sp>
    </p:spTree>
    <p:extLst>
      <p:ext uri="{BB962C8B-B14F-4D97-AF65-F5344CB8AC3E}">
        <p14:creationId xmlns:p14="http://schemas.microsoft.com/office/powerpoint/2010/main" val="1833596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1C6DBC-D6B1-ED46-A20C-51530EEC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DAE02-8526-554B-B574-28FAE1E37F0F}"/>
              </a:ext>
            </a:extLst>
          </p:cNvPr>
          <p:cNvSpPr txBox="1"/>
          <p:nvPr/>
        </p:nvSpPr>
        <p:spPr>
          <a:xfrm>
            <a:off x="3179298" y="346021"/>
            <a:ext cx="64284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access to graphical processing units (GPU)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Colaboratory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9E0B7-1D92-2946-90E6-EC352629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98" y="1124633"/>
            <a:ext cx="8773190" cy="563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90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5F8E6-3CF9-E24A-A4AD-4A2DB217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62CC9-A707-0141-8CDA-F9FC92E1BC8C}"/>
              </a:ext>
            </a:extLst>
          </p:cNvPr>
          <p:cNvSpPr txBox="1"/>
          <p:nvPr/>
        </p:nvSpPr>
        <p:spPr>
          <a:xfrm>
            <a:off x="3559125" y="269687"/>
            <a:ext cx="4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HOOMD-blue  MD simulations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EC41D-9802-5F47-A95F-43755330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83" y="858129"/>
            <a:ext cx="6939776" cy="52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A5B89B-0F38-DD4F-84C3-5325FFA5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A7E72-5500-AF41-A77E-B4A5774BD135}"/>
              </a:ext>
            </a:extLst>
          </p:cNvPr>
          <p:cNvSpPr txBox="1"/>
          <p:nvPr/>
        </p:nvSpPr>
        <p:spPr>
          <a:xfrm flipH="1">
            <a:off x="4026876" y="464234"/>
            <a:ext cx="399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Dissipative particle dynamics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0C1228-B10E-134D-BC5C-8332AB185A02}"/>
              </a:ext>
            </a:extLst>
          </p:cNvPr>
          <p:cNvGrpSpPr/>
          <p:nvPr/>
        </p:nvGrpSpPr>
        <p:grpSpPr>
          <a:xfrm>
            <a:off x="1448973" y="1097280"/>
            <a:ext cx="10097957" cy="5355312"/>
            <a:chOff x="2307102" y="1167618"/>
            <a:chExt cx="10097957" cy="53553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86AAB7-21BF-7E48-9D91-FE4F34CA3DC2}"/>
                </a:ext>
              </a:extLst>
            </p:cNvPr>
            <p:cNvSpPr txBox="1"/>
            <p:nvPr/>
          </p:nvSpPr>
          <p:spPr>
            <a:xfrm>
              <a:off x="2307102" y="1167618"/>
              <a:ext cx="10097957" cy="5355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Off-lattice particles moving in space and time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particle is a molecule or fluid region (not a single atom)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Particles experience dissipative and random forces (details are integrated)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Access to long times and distances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 to 0.1 micron and 50 microseconds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Non-bonded forces within a set cutoff distance are considered for particle “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interaction with particles “j”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Conservative Force, Dissipative Force, Random Force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Conservative Force- gives particle an identity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 and dissipative forces act as a thermostat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Momentum is conserved locally so you can work with small numbers of particles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 force between two interaction particles must be of opposite sign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One random force calculation for each pair of interacting particles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differs from Brownian motion where each particle experiences an independent random force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Particles connected by Hookean springs if desired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Usually N, V and T are kept constant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7C30F1-ECDB-0E48-AAB7-2A27EB034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5426" y="2737278"/>
              <a:ext cx="2882900" cy="71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14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A5B89B-0F38-DD4F-84C3-5325FFA5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A7E72-5500-AF41-A77E-B4A5774BD135}"/>
              </a:ext>
            </a:extLst>
          </p:cNvPr>
          <p:cNvSpPr txBox="1"/>
          <p:nvPr/>
        </p:nvSpPr>
        <p:spPr>
          <a:xfrm flipH="1">
            <a:off x="3042137" y="436099"/>
            <a:ext cx="634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Parallelization in Dissipative particle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4D0E3-52BF-C647-9899-79225433D0D4}"/>
              </a:ext>
            </a:extLst>
          </p:cNvPr>
          <p:cNvSpPr txBox="1"/>
          <p:nvPr/>
        </p:nvSpPr>
        <p:spPr>
          <a:xfrm flipH="1">
            <a:off x="2289514" y="897764"/>
            <a:ext cx="815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DPD interactions are short range so different processors can run in parallel for very large systems (micron and milliseconds (1000 microseconds))</a:t>
            </a:r>
          </a:p>
        </p:txBody>
      </p:sp>
      <p:pic>
        <p:nvPicPr>
          <p:cNvPr id="8" name="lcd_self_assembly2">
            <a:hlinkClick r:id="" action="ppaction://media"/>
            <a:extLst>
              <a:ext uri="{FF2B5EF4-FFF2-40B4-BE49-F238E27FC236}">
                <a16:creationId xmlns:a16="http://schemas.microsoft.com/office/drawing/2014/main" id="{3FF9E974-536B-9E44-AE49-69B36AB5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785" y="1736227"/>
            <a:ext cx="8128000" cy="457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86FE4-B8A9-7642-9277-7B4BC14875F7}"/>
              </a:ext>
            </a:extLst>
          </p:cNvPr>
          <p:cNvSpPr/>
          <p:nvPr/>
        </p:nvSpPr>
        <p:spPr>
          <a:xfrm>
            <a:off x="8691880" y="2848367"/>
            <a:ext cx="2918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gpiutmd.iut.ac.ir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/gallery/video-gallery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1D10AC-6E9B-B04D-BAEE-4C312B448E76}"/>
              </a:ext>
            </a:extLst>
          </p:cNvPr>
          <p:cNvSpPr txBox="1"/>
          <p:nvPr/>
        </p:nvSpPr>
        <p:spPr>
          <a:xfrm>
            <a:off x="428812" y="3206361"/>
            <a:ext cx="2167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 self-assembly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Smectic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Rod-Shaped particles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microsecond time</a:t>
            </a:r>
          </a:p>
        </p:txBody>
      </p:sp>
    </p:spTree>
    <p:extLst>
      <p:ext uri="{BB962C8B-B14F-4D97-AF65-F5344CB8AC3E}">
        <p14:creationId xmlns:p14="http://schemas.microsoft.com/office/powerpoint/2010/main" val="40600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E4AEA4-43A5-4740-99AA-C274EA3E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56FBF-77D4-3141-B27D-F0D1F6068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590550"/>
            <a:ext cx="5562600" cy="567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38516-F606-5C4C-BA2E-1A8A18FD5C9B}"/>
              </a:ext>
            </a:extLst>
          </p:cNvPr>
          <p:cNvSpPr txBox="1"/>
          <p:nvPr/>
        </p:nvSpPr>
        <p:spPr>
          <a:xfrm flipH="1">
            <a:off x="8238744" y="1744712"/>
            <a:ext cx="395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DPD Dissipative Particle Dynamics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LBM Lattice Boltzmann Method (fluids)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C41BD-290F-674F-95E6-69003F4F6D24}"/>
              </a:ext>
            </a:extLst>
          </p:cNvPr>
          <p:cNvSpPr txBox="1"/>
          <p:nvPr/>
        </p:nvSpPr>
        <p:spPr>
          <a:xfrm flipH="1">
            <a:off x="8877300" y="225960"/>
            <a:ext cx="295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 Finite Element (Difference or Volume) Method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 Smoothed Particle Hydrodynamics</a:t>
            </a:r>
          </a:p>
        </p:txBody>
      </p:sp>
    </p:spTree>
    <p:extLst>
      <p:ext uri="{BB962C8B-B14F-4D97-AF65-F5344CB8AC3E}">
        <p14:creationId xmlns:p14="http://schemas.microsoft.com/office/powerpoint/2010/main" val="161891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57FB74-E681-5043-9754-7E03780E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3DDCF-E311-7048-90F0-A65EA80D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905"/>
            <a:ext cx="12192000" cy="57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08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FD373E-8FD5-614D-90A0-363E33CE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876" y="6407288"/>
            <a:ext cx="2743200" cy="365125"/>
          </a:xfrm>
        </p:spPr>
        <p:txBody>
          <a:bodyPr/>
          <a:lstStyle/>
          <a:p>
            <a:fld id="{1D3FC534-98E1-B349-B9D3-C1C62F6C7725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DD987-21A1-A641-8618-A7B0C6E64A3A}"/>
              </a:ext>
            </a:extLst>
          </p:cNvPr>
          <p:cNvSpPr txBox="1"/>
          <p:nvPr/>
        </p:nvSpPr>
        <p:spPr>
          <a:xfrm>
            <a:off x="1461696" y="486215"/>
            <a:ext cx="643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Coarse Graining Parameter N</a:t>
            </a:r>
            <a:r>
              <a:rPr lang="en-US" baseline="-25000" dirty="0"/>
              <a:t>m</a:t>
            </a:r>
            <a:r>
              <a:rPr lang="en-US" dirty="0"/>
              <a:t> = number of molecules per particle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3808A-62A0-7941-96AB-D601D67D5A98}"/>
              </a:ext>
            </a:extLst>
          </p:cNvPr>
          <p:cNvSpPr txBox="1"/>
          <p:nvPr/>
        </p:nvSpPr>
        <p:spPr>
          <a:xfrm flipH="1">
            <a:off x="4026876" y="20875"/>
            <a:ext cx="399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Dissipative particle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8F20D-701B-7347-9DE6-35FDE08433C0}"/>
              </a:ext>
            </a:extLst>
          </p:cNvPr>
          <p:cNvSpPr txBox="1"/>
          <p:nvPr/>
        </p:nvSpPr>
        <p:spPr>
          <a:xfrm>
            <a:off x="1461696" y="819022"/>
            <a:ext cx="678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 time is 1000 N</a:t>
            </a:r>
            <a:r>
              <a:rPr lang="en-US" baseline="-25000" dirty="0"/>
              <a:t>m</a:t>
            </a:r>
            <a:r>
              <a:rPr lang="en-US" baseline="30000" dirty="0"/>
              <a:t>8/3</a:t>
            </a:r>
            <a:r>
              <a:rPr lang="en-US" dirty="0"/>
              <a:t> for N</a:t>
            </a:r>
            <a:r>
              <a:rPr lang="en-US" baseline="-25000" dirty="0"/>
              <a:t>m</a:t>
            </a:r>
            <a:r>
              <a:rPr lang="en-US" dirty="0"/>
              <a:t> = 3 you get 20,000X; for 7, 200,000X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17C68-1A84-7341-87AA-36CCAE7EC52F}"/>
              </a:ext>
            </a:extLst>
          </p:cNvPr>
          <p:cNvSpPr txBox="1"/>
          <p:nvPr/>
        </p:nvSpPr>
        <p:spPr>
          <a:xfrm>
            <a:off x="1461696" y="1151829"/>
            <a:ext cx="338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Particles are “soft” not LJ particles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8987C-A9F8-2C40-8C64-058334B8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96" y="1644820"/>
            <a:ext cx="3619500" cy="100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B98034-FE47-634D-99DD-5FBA25F5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038" y="2789902"/>
            <a:ext cx="274320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710EB-0BB4-8142-8ECD-E5D63A95E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641" y="1114960"/>
            <a:ext cx="38481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BEE5C-A8D3-D94A-9947-874BADB01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833" y="2769025"/>
            <a:ext cx="17526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2BB3C-BA26-0245-AF75-367014EE2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833" y="3180803"/>
            <a:ext cx="1816100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CDB772-BFA7-9040-A1CC-15F3C8684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833" y="3521758"/>
            <a:ext cx="20320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68B1EE-4094-5046-9B77-82D591911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0833" y="3888113"/>
            <a:ext cx="2133600" cy="444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E802C1-6E37-794A-B295-8B8B96F2CC3B}"/>
              </a:ext>
            </a:extLst>
          </p:cNvPr>
          <p:cNvSpPr txBox="1"/>
          <p:nvPr/>
        </p:nvSpPr>
        <p:spPr>
          <a:xfrm>
            <a:off x="7418808" y="4355642"/>
            <a:ext cx="25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are “weight functions”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A90F0-06BC-F64A-AF57-DA6ADBB9129A}"/>
              </a:ext>
            </a:extLst>
          </p:cNvPr>
          <p:cNvSpPr txBox="1"/>
          <p:nvPr/>
        </p:nvSpPr>
        <p:spPr>
          <a:xfrm>
            <a:off x="7418808" y="4714035"/>
            <a:ext cx="236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are coefficients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2A5B9A-9C42-934B-B9E6-0EE2410F9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5092" y="5061181"/>
            <a:ext cx="1206500" cy="444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D2723D-787C-8E42-8184-D0B2DBFF5569}"/>
              </a:ext>
            </a:extLst>
          </p:cNvPr>
          <p:cNvSpPr txBox="1"/>
          <p:nvPr/>
        </p:nvSpPr>
        <p:spPr>
          <a:xfrm>
            <a:off x="8839200" y="5069512"/>
            <a:ext cx="214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noise function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73A344-D039-1F4A-81CB-30A5C355C4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7669" y="5744854"/>
            <a:ext cx="6946900" cy="584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AB6086-B4AB-BA48-B702-D756530D4C68}"/>
              </a:ext>
            </a:extLst>
          </p:cNvPr>
          <p:cNvSpPr txBox="1"/>
          <p:nvPr/>
        </p:nvSpPr>
        <p:spPr>
          <a:xfrm>
            <a:off x="1461696" y="3466840"/>
            <a:ext cx="500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forces act within a sphere of interaction, 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endParaRPr lang="en-US" baseline="-25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FEBCDBC-F4E3-4249-BC74-F4763FC00C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6276" y="4435099"/>
            <a:ext cx="4521200" cy="533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A0D561-5D66-7E4F-9647-11A67F9F529A}"/>
              </a:ext>
            </a:extLst>
          </p:cNvPr>
          <p:cNvSpPr txBox="1"/>
          <p:nvPr/>
        </p:nvSpPr>
        <p:spPr>
          <a:xfrm>
            <a:off x="2638072" y="4089098"/>
            <a:ext cx="265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Thermostat requirements: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8989D6-B77F-CA46-A374-37827EA434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780" y="4986632"/>
            <a:ext cx="4136223" cy="14586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20DDD9-0438-5442-8BE6-5CDE82395101}"/>
              </a:ext>
            </a:extLst>
          </p:cNvPr>
          <p:cNvSpPr txBox="1"/>
          <p:nvPr/>
        </p:nvSpPr>
        <p:spPr>
          <a:xfrm>
            <a:off x="329218" y="6278717"/>
            <a:ext cx="465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 is the repulsion between particles “</a:t>
            </a:r>
            <a:r>
              <a:rPr lang="en-US" dirty="0" err="1"/>
              <a:t>i</a:t>
            </a:r>
            <a:r>
              <a:rPr lang="en-US" dirty="0"/>
              <a:t>” and ”j”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23B4F-8974-3E4C-9A12-29330E2D647B}"/>
              </a:ext>
            </a:extLst>
          </p:cNvPr>
          <p:cNvSpPr txBox="1"/>
          <p:nvPr/>
        </p:nvSpPr>
        <p:spPr>
          <a:xfrm>
            <a:off x="9452833" y="11518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Repulsive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5EBC90-BF35-3C43-817B-6C087F384F34}"/>
              </a:ext>
            </a:extLst>
          </p:cNvPr>
          <p:cNvSpPr txBox="1"/>
          <p:nvPr/>
        </p:nvSpPr>
        <p:spPr>
          <a:xfrm>
            <a:off x="10567410" y="17771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AD8F70-3AC6-944A-A2CB-4A6B42C7E612}"/>
              </a:ext>
            </a:extLst>
          </p:cNvPr>
          <p:cNvSpPr txBox="1"/>
          <p:nvPr/>
        </p:nvSpPr>
        <p:spPr>
          <a:xfrm>
            <a:off x="9692410" y="235637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3942922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D0B340-0A26-CB46-AF15-FE6E4606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F06FC-649A-B646-AFDD-E7F43B66D387}"/>
              </a:ext>
            </a:extLst>
          </p:cNvPr>
          <p:cNvSpPr txBox="1"/>
          <p:nvPr/>
        </p:nvSpPr>
        <p:spPr>
          <a:xfrm>
            <a:off x="3532163" y="506437"/>
            <a:ext cx="507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Dissipative Particle Dynamics (DPD)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E12A4-8247-3848-8B21-DF7AA80C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2000250"/>
            <a:ext cx="5549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A0B68-4200-F540-90B4-73DFDBC5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3914A-1E08-2D48-8731-62E13EA7D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246" y="0"/>
            <a:ext cx="404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7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CDBDEB-7730-5D4B-8C6E-DE8E72F0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BC438-9584-5A43-80B7-6ACB01318BC6}"/>
              </a:ext>
            </a:extLst>
          </p:cNvPr>
          <p:cNvSpPr txBox="1"/>
          <p:nvPr/>
        </p:nvSpPr>
        <p:spPr>
          <a:xfrm>
            <a:off x="8135597" y="2555193"/>
            <a:ext cx="31156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 Grain Simulations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DPD Simulations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Mining Techniques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9F9D7-8A20-A340-B6F9-3414008F3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06" y="0"/>
            <a:ext cx="985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5F8E6-3CF9-E24A-A4AD-4A2DB217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27100-4B2F-4045-B3CE-2A813C6F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85" y="0"/>
            <a:ext cx="9735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85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5F8E6-3CF9-E24A-A4AD-4A2DB217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440C0-7778-6F49-90E2-DAC861A6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58" y="0"/>
            <a:ext cx="967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79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D3625-ED09-1C41-AE52-1BEBCFF2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2250E42D-A944-9E41-8658-0ED1A5A12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45" y="571509"/>
            <a:ext cx="8509255" cy="57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33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33E5A-B2CE-F244-ADDD-39C216B5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33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8E4251-CFAB-D842-9EBF-E6540C5CA184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Some available simulation packages that can (also) perform DPD simulations are: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2"/>
              </a:rPr>
              <a:t>CULGI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The Chemistry Unified Language Interface,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Culgi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B.V., The Netherlands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3"/>
              </a:rPr>
              <a:t>DL_MESO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Open-source mesoscale simulation software.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4"/>
              </a:rPr>
              <a:t>DPDmacs</a:t>
            </a:r>
            <a:endParaRPr lang="en-US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5"/>
              </a:rPr>
              <a:t>ESPResSo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Extensible Simulation Package for the Research on Soft Matter Systems - Open-source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6"/>
              </a:rPr>
              <a:t>Fluidix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The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Fluidix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simulation suite available from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OneZero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Software.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7"/>
              </a:rPr>
              <a:t>GPIUTMD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Graphical processors for Many-Particle Dynamics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8"/>
              </a:rPr>
              <a:t>Gromacs-DPD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A modified version of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Gromacs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including DPD.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9"/>
              </a:rPr>
              <a:t>HOOMD-blue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Highly Optimized Object-oriented Many-particle Dynamics—Blue Edition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10"/>
              </a:rPr>
              <a:t>LAMMPS</a:t>
            </a:r>
            <a:endParaRPr lang="en-US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Materials Studio"/>
              </a:rPr>
              <a:t>Materials Studio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Materials Studio - Modeling and simulation for studying chemicals and materials,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Accelrys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Software Inc.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12"/>
              </a:rPr>
              <a:t>SYMPLER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A freeware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SYMbolic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ParticLE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simulatoR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from the University of Freiburg.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13"/>
              </a:rPr>
              <a:t>SunlightDPD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Open-source (GPL) DPD software.</a:t>
            </a:r>
          </a:p>
        </p:txBody>
      </p:sp>
    </p:spTree>
    <p:extLst>
      <p:ext uri="{BB962C8B-B14F-4D97-AF65-F5344CB8AC3E}">
        <p14:creationId xmlns:p14="http://schemas.microsoft.com/office/powerpoint/2010/main" val="2131162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20E9B-8DDD-CF41-A588-0496DF59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A51682B8-8E4D-6345-81C6-D6A9FFC7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1" y="0"/>
            <a:ext cx="10743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16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7C29F-F085-4442-92E0-AF741C8F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0DB910A0-D889-464A-8751-31D2092A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05" y="0"/>
            <a:ext cx="9075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D8A872-376A-1343-B46A-862C959F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C2E28-98AE-6A4C-B603-D172F8DABA45}"/>
              </a:ext>
            </a:extLst>
          </p:cNvPr>
          <p:cNvSpPr txBox="1"/>
          <p:nvPr/>
        </p:nvSpPr>
        <p:spPr>
          <a:xfrm>
            <a:off x="3221501" y="295422"/>
            <a:ext cx="5767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Intermolecular/inter-particulate potentials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D29DC-66F5-8747-B4C2-BEF9F362C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99" y="1162636"/>
            <a:ext cx="5016500" cy="140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1A514-6407-F647-8C56-531258272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774" y="2572336"/>
            <a:ext cx="7150100" cy="156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21C9-AB28-E147-B65F-6C8C963F8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774" y="5649912"/>
            <a:ext cx="7150100" cy="88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AADC5-A2F4-C34A-A112-42D5224E1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974" y="4176712"/>
            <a:ext cx="34417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F042A-2280-3442-8775-7D4EC36D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C475C-90C2-944F-98D4-57448CE4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111940"/>
            <a:ext cx="5626100" cy="306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01C88-EEFB-B64F-9950-1FDACD7AB57F}"/>
              </a:ext>
            </a:extLst>
          </p:cNvPr>
          <p:cNvSpPr txBox="1"/>
          <p:nvPr/>
        </p:nvSpPr>
        <p:spPr>
          <a:xfrm>
            <a:off x="4811151" y="745588"/>
            <a:ext cx="175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Solid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3D357-9279-184C-A16A-114608B7C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1114920"/>
            <a:ext cx="5357901" cy="4864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AC905-7EA0-2648-9A03-4B337006360A}"/>
              </a:ext>
            </a:extLst>
          </p:cNvPr>
          <p:cNvSpPr txBox="1"/>
          <p:nvPr/>
        </p:nvSpPr>
        <p:spPr>
          <a:xfrm>
            <a:off x="7616595" y="745588"/>
            <a:ext cx="290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Intramolecular interactions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2A2C8-4DE0-E442-87A1-20543058707E}"/>
              </a:ext>
            </a:extLst>
          </p:cNvPr>
          <p:cNvSpPr txBox="1"/>
          <p:nvPr/>
        </p:nvSpPr>
        <p:spPr>
          <a:xfrm>
            <a:off x="7754927" y="5987018"/>
            <a:ext cx="28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Intermolecular interactions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CEC83-28CE-394F-81DB-49A05494998E}"/>
              </a:ext>
            </a:extLst>
          </p:cNvPr>
          <p:cNvSpPr txBox="1"/>
          <p:nvPr/>
        </p:nvSpPr>
        <p:spPr>
          <a:xfrm>
            <a:off x="1885071" y="1304876"/>
            <a:ext cx="113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Potential 2-body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5C5FF-16FE-214A-B4A1-91BACC872B52}"/>
              </a:ext>
            </a:extLst>
          </p:cNvPr>
          <p:cNvSpPr txBox="1"/>
          <p:nvPr/>
        </p:nvSpPr>
        <p:spPr>
          <a:xfrm>
            <a:off x="3994280" y="1246743"/>
            <a:ext cx="113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Potential 3-body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5960-9757-8F40-AC0C-22054588F400}"/>
              </a:ext>
            </a:extLst>
          </p:cNvPr>
          <p:cNvSpPr txBox="1"/>
          <p:nvPr/>
        </p:nvSpPr>
        <p:spPr>
          <a:xfrm>
            <a:off x="2454812" y="3547312"/>
            <a:ext cx="113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4-body torsion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BE0DB4-9961-6A4E-AC1D-298AEDE66580}"/>
              </a:ext>
            </a:extLst>
          </p:cNvPr>
          <p:cNvSpPr txBox="1"/>
          <p:nvPr/>
        </p:nvSpPr>
        <p:spPr>
          <a:xfrm>
            <a:off x="4918759" y="3870477"/>
            <a:ext cx="124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Coulomb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2EF0-AB1D-F843-918D-095FCBEECA4E}"/>
              </a:ext>
            </a:extLst>
          </p:cNvPr>
          <p:cNvSpPr txBox="1"/>
          <p:nvPr/>
        </p:nvSpPr>
        <p:spPr>
          <a:xfrm>
            <a:off x="2529840" y="5063688"/>
            <a:ext cx="16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der Waals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Repulsion and Pauli dispersion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34CB8-EA6A-D241-96D2-8977A65B0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60" y="5102540"/>
            <a:ext cx="1662181" cy="12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1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383273-A81D-1D4D-86D5-ECF5AEC9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A0412-006E-FB4D-8651-A985471403E9}"/>
              </a:ext>
            </a:extLst>
          </p:cNvPr>
          <p:cNvSpPr txBox="1"/>
          <p:nvPr/>
        </p:nvSpPr>
        <p:spPr>
          <a:xfrm>
            <a:off x="4318782" y="101287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Ionic Solids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95D4F-96D8-714A-808B-CEEAABED6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423" y="1382206"/>
            <a:ext cx="2413000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7E78C-CEC6-D948-8623-48F24F0E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423" y="3365696"/>
            <a:ext cx="29718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308594-4E5B-4244-80EE-ABA782A42AEA}"/>
              </a:ext>
            </a:extLst>
          </p:cNvPr>
          <p:cNvSpPr txBox="1"/>
          <p:nvPr/>
        </p:nvSpPr>
        <p:spPr>
          <a:xfrm>
            <a:off x="3446584" y="2996364"/>
            <a:ext cx="490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Buckingham Potential (Rather than 6-12 potential)</a:t>
            </a:r>
          </a:p>
        </p:txBody>
      </p:sp>
    </p:spTree>
    <p:extLst>
      <p:ext uri="{BB962C8B-B14F-4D97-AF65-F5344CB8AC3E}">
        <p14:creationId xmlns:p14="http://schemas.microsoft.com/office/powerpoint/2010/main" val="117832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54EB7-9C8C-C24A-BCE9-B5592F68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8DB23-AD72-314B-B43B-2EFDACF5FB21}"/>
              </a:ext>
            </a:extLst>
          </p:cNvPr>
          <p:cNvSpPr txBox="1"/>
          <p:nvPr/>
        </p:nvSpPr>
        <p:spPr>
          <a:xfrm>
            <a:off x="3573194" y="506437"/>
            <a:ext cx="495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Minimization/Lattice Statics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9C6E8-BD80-9040-97C9-65480660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82" y="1254956"/>
            <a:ext cx="2032000" cy="38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6A6B9-E7DD-024F-A32F-FFE425D25D0E}"/>
              </a:ext>
            </a:extLst>
          </p:cNvPr>
          <p:cNvSpPr txBox="1"/>
          <p:nvPr/>
        </p:nvSpPr>
        <p:spPr>
          <a:xfrm>
            <a:off x="4754879" y="1122290"/>
            <a:ext cx="3627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 limit at 0K no vibrations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Yields the low temperature 0K 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F955A-A9FF-4144-A46B-BF294A25203D}"/>
              </a:ext>
            </a:extLst>
          </p:cNvPr>
          <p:cNvSpPr txBox="1"/>
          <p:nvPr/>
        </p:nvSpPr>
        <p:spPr>
          <a:xfrm>
            <a:off x="3606455" y="1870809"/>
            <a:ext cx="592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length of bonds, separation distances, angles, positions</a:t>
            </a:r>
          </a:p>
        </p:txBody>
      </p:sp>
    </p:spTree>
    <p:extLst>
      <p:ext uri="{BB962C8B-B14F-4D97-AF65-F5344CB8AC3E}">
        <p14:creationId xmlns:p14="http://schemas.microsoft.com/office/powerpoint/2010/main" val="2467652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134B96-933E-C449-9AA7-2198F099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AFAFF-9394-A741-A4C8-0693E1D2780A}"/>
              </a:ext>
            </a:extLst>
          </p:cNvPr>
          <p:cNvSpPr txBox="1"/>
          <p:nvPr/>
        </p:nvSpPr>
        <p:spPr>
          <a:xfrm flipH="1">
            <a:off x="2902632" y="464234"/>
            <a:ext cx="621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Temperatures and Lattice Dynamics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3284D-4D20-0547-85B2-70663DFFE142}"/>
              </a:ext>
            </a:extLst>
          </p:cNvPr>
          <p:cNvSpPr txBox="1"/>
          <p:nvPr/>
        </p:nvSpPr>
        <p:spPr>
          <a:xfrm>
            <a:off x="3812345" y="1181686"/>
            <a:ext cx="2127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Dynamics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5BB42-3FB3-C948-B523-6BB0C1B4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07" y="2315866"/>
            <a:ext cx="1562100" cy="44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5B37D-712A-494C-9202-FAA586FE01E8}"/>
              </a:ext>
            </a:extLst>
          </p:cNvPr>
          <p:cNvSpPr txBox="1"/>
          <p:nvPr/>
        </p:nvSpPr>
        <p:spPr>
          <a:xfrm>
            <a:off x="3956679" y="2353450"/>
            <a:ext cx="94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p = 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31E1D-116D-F047-8F89-B3781266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66" y="2353450"/>
            <a:ext cx="1092200" cy="38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45D38B-7967-A94C-A47B-151A98D623A0}"/>
              </a:ext>
            </a:extLst>
          </p:cNvPr>
          <p:cNvSpPr txBox="1"/>
          <p:nvPr/>
        </p:nvSpPr>
        <p:spPr>
          <a:xfrm>
            <a:off x="2902632" y="3038622"/>
            <a:ext cx="493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Quasi-harmonic approximation:  at T we can write: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91F3C7-E71D-D044-848B-89916234F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221" y="3483010"/>
            <a:ext cx="16383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571AC-C6DD-554D-A92C-D7D3CC3C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632" y="4141528"/>
            <a:ext cx="5067300" cy="685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3636BC-FB0B-384C-A6CA-71EFB34BBF62}"/>
              </a:ext>
            </a:extLst>
          </p:cNvPr>
          <p:cNvSpPr txBox="1"/>
          <p:nvPr/>
        </p:nvSpPr>
        <p:spPr>
          <a:xfrm>
            <a:off x="8510954" y="4141528"/>
            <a:ext cx="278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Harmonic Oscillator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27F84-DCA6-364E-B109-6F064BF92ACE}"/>
              </a:ext>
            </a:extLst>
          </p:cNvPr>
          <p:cNvSpPr txBox="1"/>
          <p:nvPr/>
        </p:nvSpPr>
        <p:spPr>
          <a:xfrm>
            <a:off x="6545252" y="4607113"/>
            <a:ext cx="206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Phonon frequencies at wave vector 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E2B65-04FD-9543-8238-3D7458FABBE9}"/>
              </a:ext>
            </a:extLst>
          </p:cNvPr>
          <p:cNvSpPr txBox="1"/>
          <p:nvPr/>
        </p:nvSpPr>
        <p:spPr>
          <a:xfrm>
            <a:off x="3812345" y="4660247"/>
            <a:ext cx="130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point energy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7CA00C-3D47-D04E-BC86-F705B71E6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49" y="5280973"/>
            <a:ext cx="1779950" cy="793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F67238-A36E-4F48-A944-CA4B44B46A2E}"/>
              </a:ext>
            </a:extLst>
          </p:cNvPr>
          <p:cNvSpPr txBox="1"/>
          <p:nvPr/>
        </p:nvSpPr>
        <p:spPr>
          <a:xfrm>
            <a:off x="3812345" y="5732409"/>
            <a:ext cx="235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Chapter 8.2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48619A-3418-2242-B475-E0C5244F7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9932" y="5449444"/>
            <a:ext cx="2513037" cy="4876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ECABA2-FAC3-964E-9519-813C087F70BE}"/>
              </a:ext>
            </a:extLst>
          </p:cNvPr>
          <p:cNvSpPr txBox="1"/>
          <p:nvPr/>
        </p:nvSpPr>
        <p:spPr>
          <a:xfrm>
            <a:off x="6009363" y="6075144"/>
            <a:ext cx="459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can be obtained from the potential function as a function of atomic positions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86BBDE-D69C-9A42-907D-84ED9C0868F3}"/>
              </a:ext>
            </a:extLst>
          </p:cNvPr>
          <p:cNvSpPr txBox="1"/>
          <p:nvPr/>
        </p:nvSpPr>
        <p:spPr>
          <a:xfrm>
            <a:off x="309490" y="3407954"/>
            <a:ext cx="423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up to 2T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 where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anharmonic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effects become important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9A045-9E8F-7243-B907-18922E7F934A}"/>
              </a:ext>
            </a:extLst>
          </p:cNvPr>
          <p:cNvSpPr txBox="1"/>
          <p:nvPr/>
        </p:nvSpPr>
        <p:spPr>
          <a:xfrm>
            <a:off x="10482969" y="602733"/>
            <a:ext cx="551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-SUV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  A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pGT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8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348FDB-8666-334B-B77F-13F81B1C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534-98E1-B349-B9D3-C1C62F6C772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17261-FC70-3047-BDC1-A5C2976B1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1181100"/>
            <a:ext cx="6616700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A31EB-5009-404A-B9C1-E0EEF436F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2501900"/>
            <a:ext cx="1435100" cy="92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7A875-82CA-1D41-9201-96F4573CBA4E}"/>
              </a:ext>
            </a:extLst>
          </p:cNvPr>
          <p:cNvSpPr txBox="1"/>
          <p:nvPr/>
        </p:nvSpPr>
        <p:spPr>
          <a:xfrm>
            <a:off x="9225139" y="2642284"/>
            <a:ext cx="172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1536 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2/3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1024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E132D-539F-EB40-B93B-F6AB08DAB988}"/>
              </a:ext>
            </a:extLst>
          </p:cNvPr>
          <p:cNvSpPr txBox="1"/>
          <p:nvPr/>
        </p:nvSpPr>
        <p:spPr>
          <a:xfrm flipH="1">
            <a:off x="4867421" y="656709"/>
            <a:ext cx="471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dynamics example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89964-BFC6-9242-9FF4-A4B786DE53F4}"/>
              </a:ext>
            </a:extLst>
          </p:cNvPr>
          <p:cNvSpPr/>
          <p:nvPr/>
        </p:nvSpPr>
        <p:spPr>
          <a:xfrm>
            <a:off x="3048000" y="58925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L. Allan, G. D. Barrera, J. A. Purton, C. E. Sims and M. B. Taylor, </a:t>
            </a:r>
            <a:r>
              <a:rPr lang="en-US" i="1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Chem., Chem. Phys. </a:t>
            </a:r>
            <a:r>
              <a:rPr lang="en-US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2000, </a:t>
            </a:r>
            <a:r>
              <a:rPr lang="en-US" b="1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1099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31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19201</TotalTime>
  <Words>1575</Words>
  <Application>Microsoft Macintosh PowerPoint</Application>
  <PresentationFormat>Widescreen</PresentationFormat>
  <Paragraphs>275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beaucage</dc:creator>
  <cp:lastModifiedBy>Beaucage, Gregory (beaucag)</cp:lastModifiedBy>
  <cp:revision>77</cp:revision>
  <cp:lastPrinted>2020-11-22T04:36:14Z</cp:lastPrinted>
  <dcterms:created xsi:type="dcterms:W3CDTF">2020-11-20T19:35:48Z</dcterms:created>
  <dcterms:modified xsi:type="dcterms:W3CDTF">2023-11-21T17:22:37Z</dcterms:modified>
</cp:coreProperties>
</file>